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6858000" cx="12192000"/>
  <p:notesSz cx="6858000" cy="9144000"/>
  <p:embeddedFontLst>
    <p:embeddedFont>
      <p:font typeface="Quattrocento Sans"/>
      <p:regular r:id="rId49"/>
      <p:bold r:id="rId50"/>
      <p:italic r:id="rId51"/>
      <p:boldItalic r:id="rId52"/>
    </p:embeddedFont>
    <p:embeddedFont>
      <p:font typeface="Century Gothic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7" roundtripDataSignature="AMtx7mgd0qir/vf96xLGSzZ8e20AJ9zk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Quattrocento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QuattrocentoSans-italic.fntdata"/><Relationship Id="rId50" Type="http://schemas.openxmlformats.org/officeDocument/2006/relationships/font" Target="fonts/QuattrocentoSans-bold.fntdata"/><Relationship Id="rId53" Type="http://schemas.openxmlformats.org/officeDocument/2006/relationships/font" Target="fonts/CenturyGothic-regular.fntdata"/><Relationship Id="rId52" Type="http://schemas.openxmlformats.org/officeDocument/2006/relationships/font" Target="fonts/QuattrocentoSans-boldItalic.fntdata"/><Relationship Id="rId11" Type="http://schemas.openxmlformats.org/officeDocument/2006/relationships/slide" Target="slides/slide7.xml"/><Relationship Id="rId55" Type="http://schemas.openxmlformats.org/officeDocument/2006/relationships/font" Target="fonts/CenturyGothic-italic.fntdata"/><Relationship Id="rId10" Type="http://schemas.openxmlformats.org/officeDocument/2006/relationships/slide" Target="slides/slide6.xml"/><Relationship Id="rId54" Type="http://schemas.openxmlformats.org/officeDocument/2006/relationships/font" Target="fonts/CenturyGothic-bold.fntdata"/><Relationship Id="rId13" Type="http://schemas.openxmlformats.org/officeDocument/2006/relationships/slide" Target="slides/slide9.xml"/><Relationship Id="rId57" Type="http://customschemas.google.com/relationships/presentationmetadata" Target="metadata"/><Relationship Id="rId12" Type="http://schemas.openxmlformats.org/officeDocument/2006/relationships/slide" Target="slides/slide8.xml"/><Relationship Id="rId56" Type="http://schemas.openxmlformats.org/officeDocument/2006/relationships/font" Target="fonts/CenturyGothic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Hi – Welcome to our very first weekend code camp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I’m Tony, the organizer and one of your mentors.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you’re new to web development, or looking for a refresher on the basics – you’re in the right place!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network protocol is essentially a set of rules and a common language that devices </a:t>
            </a:r>
            <a:r>
              <a:rPr b="1" i="0" lang="en-US" sz="1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a network</a:t>
            </a:r>
            <a:r>
              <a:rPr b="0" i="0" lang="en-US" sz="1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 to communicate with each other.</a:t>
            </a:r>
            <a:endParaRPr/>
          </a:p>
        </p:txBody>
      </p:sp>
      <p:sp>
        <p:nvSpPr>
          <p:cNvPr id="154" name="Google Shape;15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Without protocols, it would be more difficult for different types of devices to communicate.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For instance: Apple, Windows, &amp; Android might not understand each other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that’s briefly why network protocols exist: common language and rules for communication</a:t>
            </a:r>
            <a:endParaRPr/>
          </a:p>
        </p:txBody>
      </p:sp>
      <p:sp>
        <p:nvSpPr>
          <p:cNvPr id="170" name="Google Shape;17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tons of networking protocols being used on the Internet for various things</a:t>
            </a:r>
            <a:r>
              <a:rPr lang="en-US"/>
              <a:t>, e.g.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Mail delivery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File transfer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Chat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 one we care about today is HTT</a:t>
            </a:r>
            <a:r>
              <a:rPr lang="en-US"/>
              <a:t>P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a nutshell, HTTP is the protocol of The Web.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what does that mean?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asically it’s the protocol that’s used to view and use web applications.</a:t>
            </a:r>
            <a:endParaRPr/>
          </a:p>
        </p:txBody>
      </p:sp>
      <p:sp>
        <p:nvSpPr>
          <p:cNvPr id="184" name="Google Shape;184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before we get into the details - let’s take a quick ride in the wayback machine...</a:t>
            </a:r>
            <a:endParaRPr/>
          </a:p>
        </p:txBody>
      </p:sp>
      <p:sp>
        <p:nvSpPr>
          <p:cNvPr id="192" name="Google Shape;192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…Back to 1989 when HTTP and The Web were both created.</a:t>
            </a:r>
            <a:endParaRPr/>
          </a:p>
        </p:txBody>
      </p:sp>
      <p:sp>
        <p:nvSpPr>
          <p:cNvPr id="198" name="Google Shape;198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Researchers wanted a </a:t>
            </a:r>
            <a:r>
              <a:rPr b="1" i="0" lang="en-US" sz="1200" u="sng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way to share their publications </a:t>
            </a:r>
            <a:r>
              <a:rPr lang="en-US"/>
              <a:t>and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Prior to The Web, academic publications were more disconnected.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might contain references to other pubs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you couldn’t just click on them and go there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wanted a way to link directly and navigate to other publications from within their own.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they (</a:t>
            </a:r>
            <a:r>
              <a:rPr lang="en-US"/>
              <a:t>Tim Berners-Lee)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created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WWW and HTTP.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first “web applications” were pretty bare bones…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Early web pages were little more than text with hyperlinks (aka “links”), which is known as </a:t>
            </a: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Hypertext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(hence the “HyperText” in HTTP).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bottom right page was the first web page (CERN: European Nuclear Research Organization).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White Castle (from 90s)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see that things have changed dramatically since then.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After The Web, things looked more like this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Jump on computer and dial into AOL or other internet provider.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You could be reading about Roman history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then click a link about Ancient Egypt to read about </a:t>
            </a:r>
            <a:r>
              <a:rPr lang="en-US"/>
              <a:t>Pharaohs</a:t>
            </a:r>
            <a:r>
              <a:rPr lang="en-US"/>
              <a:t> and their pets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of course you end up looking at cat pictures at some point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so on and so forth…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7" name="Google Shape;217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Big thank you to rewardStyle for allowing us to host our event in their beautiful office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a big thank you to our friends at The Iron Yard for feeding us today!</a:t>
            </a:r>
            <a:endParaRPr/>
          </a:p>
        </p:txBody>
      </p:sp>
      <p:sp>
        <p:nvSpPr>
          <p:cNvPr id="94" name="Google Shape;9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Until you find yourself falling down the all-too familiar rabbit hole of links on the web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That’s The Web we’ve come to know and love</a:t>
            </a:r>
            <a:endParaRPr/>
          </a:p>
        </p:txBody>
      </p:sp>
      <p:sp>
        <p:nvSpPr>
          <p:cNvPr id="223" name="Google Shape;223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Bringing it back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said HTTP was the protocol that’s used to </a:t>
            </a: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web applications.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implication here is The Internet is much larger and multi-purposed (than just web browsing)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all kinds of traffic floating around The Internet using various protocols, including HTTP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Think of your web browser as a filter on (window into) The Internet that only </a:t>
            </a:r>
            <a:r>
              <a:rPr lang="en-US"/>
              <a:t>speaks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HTTP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Because HTTP is so integral to the web, it’s important for web developers to have at least a basic idea of what it is and how it works.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kinda get by without it, but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you’re interested in a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career in web development you’ll eventually want to get more familiar with it.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Cover some high points and then we’ll move on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/>
          </a:p>
        </p:txBody>
      </p:sp>
      <p:sp>
        <p:nvSpPr>
          <p:cNvPr id="230" name="Google Shape;230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protocols go, HTTP is a pretty simple one.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you type google.com into your browser it sends out an HTTP request for a web application and then waits for the response (until timeout – gives up).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Example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Requests google.com from web server (computer that hosts the site) out there somewhere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Server responds with the web application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This obviously isn’t the actual language it uses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Remember that protocols are part rules and part LANGUAGE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you there must be some vocabulary (or words) in this language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7" name="Google Shape;237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GET is one of those words and it simply means “Give me this web page”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Example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GET google.com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web server (computer) receives the request and sends back the response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RESPONSE</a:t>
            </a:r>
            <a:endParaRPr/>
          </a:p>
          <a:p>
            <a:pPr indent="-171450" lvl="2" marL="1085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Status Code (outcome of the request)</a:t>
            </a:r>
            <a:endParaRPr/>
          </a:p>
          <a:p>
            <a:pPr indent="-171450" lvl="2" marL="1085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Data</a:t>
            </a:r>
            <a:endParaRPr/>
          </a:p>
          <a:p>
            <a:pPr indent="-171450" lvl="2" marL="1085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lang="en-US"/>
              <a:t>Browser </a:t>
            </a:r>
            <a:r>
              <a:rPr b="1" lang="en-US"/>
              <a:t>Translates</a:t>
            </a:r>
            <a:r>
              <a:rPr lang="en-US"/>
              <a:t> data and displays on screen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OK - Let’s look at another, more interesting example: Logging in to a web application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3" name="Google Shape;243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Let’s say I want to log in to a hypothetical website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first thing you do: put the URL into your web browser and go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That sends a GET request to the server that hosts www.example.com/login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Server responds with status code &amp; data used to render the login page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Remember, this is the login page. We still have work to do to log in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9" name="Google Shape;249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Obviously you’d enter your username and password and click the Login button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that sends another, different type of request to the web server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5" name="Google Shape;255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POST is another word in the HTTP protocol language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GET is asking to be sent something POST is sending something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 this case, it’s sending your login credentials to the web server.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web server will verify your credentials and reply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your credentials we’re good (this example) Server responds with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200 OK status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landing page of example.com (or whatever the post login page is)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what happens when you type in a URL that doesn’t exist?</a:t>
            </a:r>
            <a:endParaRPr/>
          </a:p>
        </p:txBody>
      </p:sp>
      <p:sp>
        <p:nvSpPr>
          <p:cNvPr id="261" name="Google Shape;261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(if you like) open your web browsers and try typing github.com/{bunch of nonsense characters} and hit Enter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You’ll see an 404 error page, right?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You’re seeing this because the server couldn’t find the page you were looking for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it responds with a 404 NOT FOUND status code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Also sends data to display the 404 page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7" name="Google Shape;267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that’s a little primer on HTTP and how it relates to web development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Before I move on to what happens on the server side are there any </a:t>
            </a:r>
            <a:r>
              <a:rPr b="1" lang="en-US"/>
              <a:t>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Since this class is focused on FE web development, we’re going to gloss over a lot of the server-side of details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But there are a couple of things you should be aware of</a:t>
            </a:r>
            <a:endParaRPr/>
          </a:p>
        </p:txBody>
      </p:sp>
      <p:sp>
        <p:nvSpPr>
          <p:cNvPr id="273" name="Google Shape;273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first thing is to clarify what a web server is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 web server is any computer on a network that “speaks HTTP” and responds to HTTP requests.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 order for a computer to be able to speak HTTP, it needs to have specialized web server software installed and running.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Pictured above: Logos of various web server software logos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There are lots of them, but these are just a few popular ones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let’s take a quick look at the Request-Response picture now with web server software included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79" name="Google Shape;279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Basic outline for today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Go through list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Sunday: TBD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Depending on what we get done: overflow / bonus</a:t>
            </a:r>
            <a:endParaRPr/>
          </a:p>
        </p:txBody>
      </p:sp>
      <p:sp>
        <p:nvSpPr>
          <p:cNvPr id="103" name="Google Shape;10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this should look pretty familiar by now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Example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Web browser initiates HTTP request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web server software is running on the server computer and is waiting for incoming requests (like a goalie waiting for </a:t>
            </a:r>
            <a:r>
              <a:rPr lang="en-US"/>
              <a:t>someone</a:t>
            </a:r>
            <a:r>
              <a:rPr lang="en-US"/>
              <a:t> to kick the ball at her)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of course it responds to the web browser as we’re used to seeing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in way, it’s really two pieces of software talking to one another: browser and web server software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There’s another important part of a web application’s back-end that you might want to be aware of: databases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5" name="Google Shape;285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 database is simply a place to store data for later use.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Here are some examples of the types of things DBs store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what does that look like in our Request-Response cycle?</a:t>
            </a:r>
            <a:endParaRPr/>
          </a:p>
          <a:p>
            <a:pPr indent="-952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br>
              <a:rPr lang="en-US"/>
            </a:br>
            <a:endParaRPr/>
          </a:p>
        </p:txBody>
      </p:sp>
      <p:sp>
        <p:nvSpPr>
          <p:cNvPr id="291" name="Google Shape;291;p3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Example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you like, type in github.com/norvig (user’s profile page)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Browser sends GET request for github.com/norvig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Normally at this point We’d expect the server to respond, but I want to give a bit more detail here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web server software itself, doesn’t actually hold the user’s (norvig) data</a:t>
            </a:r>
            <a:endParaRPr/>
          </a:p>
          <a:p>
            <a:pPr indent="-171450" lvl="2" marL="1085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It asks the DB for the data associated with user:norvig</a:t>
            </a:r>
            <a:endParaRPr/>
          </a:p>
          <a:p>
            <a:pPr indent="-171450" lvl="2" marL="1085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Incorporates the data into its response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Sends response back to browser for rendering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that’s a very basic request-response cycle showing a simplified full-stack web application.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Any questions?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Break before moving on to FE?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7" name="Google Shape;297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client-side (or </a:t>
            </a:r>
            <a:r>
              <a:rPr lang="en-US"/>
              <a:t>front-end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part of a web application is just the part that runs within your web browser on your computer.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main client-side web technologies are HTML, CSS, and Javascript.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things the browser understands and uses to display web apps.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Professional client-side web developers use many other tools and technologies, but most of them are based on one or more of these foundational technologies.</a:t>
            </a:r>
            <a:endParaRPr/>
          </a:p>
        </p:txBody>
      </p:sp>
      <p:sp>
        <p:nvSpPr>
          <p:cNvPr id="303" name="Google Shape;303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help us understand the roles of each of these technologies and how they fit together…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I’d like to make an analogy.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compare building a web application to building a house. 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 (</a:t>
            </a: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HyperText Markup Language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is a language used to describe the structure and content of web applications.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other words, you use HTML to create the frame of your web application and all of the </a:t>
            </a: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(or things) in it.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our house analogy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Creating an empty HTML page is like building an empty house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you add elements to your HTML page, it’s like adding furniture and other things to </a:t>
            </a:r>
            <a:r>
              <a:rPr lang="en-US"/>
              <a:t>the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house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you’re not yet concerned with arranging, styling, decorating anything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That’s not HTML’s role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7" name="Google Shape;317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Here’s an example of an simple HTML contact form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it looks a bit plain – maybe boring - That’s expected.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Remember, we’re not concerned with color, positioning, or any other styles</a:t>
            </a:r>
            <a:endParaRPr/>
          </a:p>
        </p:txBody>
      </p:sp>
      <p:sp>
        <p:nvSpPr>
          <p:cNvPr id="324" name="Google Shape;324;p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here’s a sneak peek at some simplified HTML code.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This is more-or-less the code you’d write for that contact form.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Don’t worry too much about how it works, but see if you can match these “elements” to the parts of the contact form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Note the purple words you see (color not important, just how it’s highlighted) - nouns, things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Form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Input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Textarea</a:t>
            </a:r>
            <a:endParaRPr>
              <a:solidFill>
                <a:srgbClr val="000000"/>
              </a:solidFill>
            </a:endParaRPr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0" lang="en-US">
                <a:solidFill>
                  <a:srgbClr val="000000"/>
                </a:solidFill>
              </a:rPr>
              <a:t>button</a:t>
            </a:r>
            <a:endParaRPr>
              <a:solidFill>
                <a:srgbClr val="000000"/>
              </a:solidFill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 will cover this in a lot more detail later on, 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but I wanted to give a solid example showing HTML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Questions?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let’s move on to CSS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30" name="Google Shape;330;p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CSS (</a:t>
            </a: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Cascading Style Sheets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is language used to “style and position” your HTML in the browser.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add CSS to change the way your application looks, how it’s laid out, and where things go on the page.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1"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change color of text and other things.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set width, height, location of things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tons</a:t>
            </a:r>
            <a:r>
              <a:rPr lang="en-US"/>
              <a:t> 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House Analogy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CSS to add color to your page is like painting the walls of your home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CSS to add images is kind of like adding wall art to your house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Arranging your elements on the page is like positioning your furniture in the house.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 don’t have any CSS code examples to show you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CSS required: too complicated to be useful at this point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Instead, here are three styled versions of our contact form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(Pop back to unstyled contact form to compare).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This is a simple, but elegant version of the form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You can see that it’s the same structure, but with different styles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Styles to note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form is centered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Has translucent grey border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Has blurred background image to give it a sense of depth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button and form elements are all styled as well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Icons, etc</a:t>
            </a:r>
            <a:endParaRPr/>
          </a:p>
        </p:txBody>
      </p:sp>
      <p:sp>
        <p:nvSpPr>
          <p:cNvPr id="343" name="Google Shape;343;p3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Here’s another version.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More styles: background color, etc</a:t>
            </a:r>
            <a:endParaRPr/>
          </a:p>
        </p:txBody>
      </p:sp>
      <p:sp>
        <p:nvSpPr>
          <p:cNvPr id="349" name="Google Shape;349;p4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here’s the last example (think you get the drill)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 hope these different versions of the same form give you a gut feel for the role of CSS in you web applications.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</a:t>
            </a:r>
            <a:endParaRPr b="1"/>
          </a:p>
        </p:txBody>
      </p:sp>
      <p:sp>
        <p:nvSpPr>
          <p:cNvPr id="355" name="Google Shape;355;p4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 is simply a programming language that runs within web browsers.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for adding dynamic behaviors to your app - things that HTML/CSS can’t do (mostly).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what brings your web applications to life. 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House Analogy</a:t>
            </a:r>
            <a:endParaRPr b="1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It's the moving pieces that automate your home.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JS programs </a:t>
            </a:r>
            <a:r>
              <a:rPr lang="en-US"/>
              <a:t>are like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“</a:t>
            </a: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helpful robots.</a:t>
            </a:r>
            <a:r>
              <a:rPr lang="en-US"/>
              <a:t>”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1"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Roomba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Robot lawnmower (dangerous if Skynet takes over)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Nest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Dropcam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Ring (doorbell)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61" name="Google Shape;361;p4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If not already open, run workspace/overview-of-web-programming/start_all.sh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Show validation on two sites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Show “</a:t>
            </a:r>
            <a:r>
              <a:rPr lang="en-US"/>
              <a:t>Celebration</a:t>
            </a:r>
            <a:r>
              <a:rPr lang="en-US"/>
              <a:t> Fish” page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Show function for celebration page (maybe)</a:t>
            </a:r>
            <a:endParaRPr/>
          </a:p>
        </p:txBody>
      </p:sp>
      <p:sp>
        <p:nvSpPr>
          <p:cNvPr id="368" name="Google Shape;368;p4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 talked about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Networks: connect devices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Protocols: Aid communication using rules and common language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HTTP: The Web protocol and how it works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Web history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Server side (BE): including Web Servers and databases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And finally Client-side (FE) technologies HTML ,CSS, and JS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76" name="Google Shape;376;p4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I wanna take a minute to talk about how to get the most out of this weekend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Learning is fun! Right?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But it can also be stressful – especially if it’s something unfamiliar (new)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You may feel that way at some point – maybe even this weekend.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It’s perfectly normal!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Happens to everyone – even veteran programmers.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Getting Comfortable with Being Uncomfortable means…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being ok with the stress that sometimes comes with learning something new (growth)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When you’re in your comfort zone are you growing or learning? Probably not.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Successful Programmers: Perpetual State of growth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They’re always learning something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As you go through this weekend, if you feel uneasy – don’t be discouraged.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We’re here to help!!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b="1" lang="en-US"/>
              <a:t>Please Ask Questions!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Introduce mentors around the room: Jonathan, Douglas, Austin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These guys are top notch, so take advantage their expertise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b="1" lang="en-US"/>
              <a:t>Open Learning Environment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We encourage collaboration with your peers (neighbors)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Pair up if you want!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-US"/>
              <a:t>If you have experience and would like to help people who need it – we encourage that.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Questions? Thoughts? Addendums?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Before we dive into hands-on stuff we want to give you a little background (context)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Give you a bigger picture of how things fit together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Outline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Computer Networks - devices connected together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Network protocols – </a:t>
            </a:r>
            <a:r>
              <a:rPr lang="en-US"/>
              <a:t>enable</a:t>
            </a:r>
            <a:r>
              <a:rPr lang="en-US"/>
              <a:t> communication on networks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1 Minute Web History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HTTP high points and examples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Web Servers &amp; Databases – only brief mention since this class is all about client side programming</a:t>
            </a:r>
            <a:endParaRPr/>
          </a:p>
          <a:p>
            <a:pPr indent="-1714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Client Side Tech</a:t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  <a:p>
            <a:pPr indent="-95250" lvl="1" marL="6286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Computer networks are groups of computers and other devices, connected together for the purpose of exchanging information (e.g. they can “talk” to each other).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Explain diagram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Wifi Network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Cloud: Represents lots of "stuff" - connections</a:t>
            </a:r>
            <a:endParaRPr/>
          </a:p>
          <a:p>
            <a:pPr indent="-171450" lvl="1" marL="6286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Cloud: "yadda yadda"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Without networks there would be no Internet, no web, and no web development.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So, we’re going to talk a bit about how networks relevant to web programming.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The Internet is a worldwide </a:t>
            </a:r>
            <a:r>
              <a:rPr b="1" lang="en-US"/>
              <a:t>network</a:t>
            </a:r>
            <a:r>
              <a:rPr lang="en-US"/>
              <a:t> made up of billions of devices, and other networks.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Can you imagine billions of devices trying to talk to other devices at the same time?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It might be something like to trying to pass a message to your friend on the other side of a crowded concert hall.</a:t>
            </a:r>
            <a:endParaRPr/>
          </a:p>
        </p:txBody>
      </p:sp>
      <p:sp>
        <p:nvSpPr>
          <p:cNvPr id="142" name="Google Shape;14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It would be chaotic.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To get your message delivered without walking it over yourself, you’d need others in the hall to cooperate and follow certain rules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So...we need rules. 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What’s another challenge you might face?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Hint: Imagine the concert has people from all over the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You’d also need to agree on a common language to speak.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So we need a set of rules and a common language. That’s where protocols come in.</a:t>
            </a:r>
            <a:endParaRPr/>
          </a:p>
        </p:txBody>
      </p:sp>
      <p:sp>
        <p:nvSpPr>
          <p:cNvPr id="148" name="Google Shape;14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5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5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5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4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Welcome to DFW Code Camp!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700" y="1400067"/>
            <a:ext cx="7364599" cy="5199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464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0"/>
          <p:cNvSpPr/>
          <p:nvPr/>
        </p:nvSpPr>
        <p:spPr>
          <a:xfrm>
            <a:off x="2227289" y="1631950"/>
            <a:ext cx="7730066" cy="35814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2227289" y="1913685"/>
            <a:ext cx="7730066" cy="2616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Network Protocol</a:t>
            </a:r>
            <a:endParaRPr/>
          </a:p>
          <a:p>
            <a:pPr indent="-165100" lvl="4" marL="2171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4" marL="21717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Set of Rules</a:t>
            </a:r>
            <a:endParaRPr/>
          </a:p>
          <a:p>
            <a:pPr indent="-342900" lvl="4" marL="21717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Common Language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9434" y="0"/>
            <a:ext cx="1021644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1"/>
          <p:cNvSpPr txBox="1"/>
          <p:nvPr/>
        </p:nvSpPr>
        <p:spPr>
          <a:xfrm>
            <a:off x="281873" y="4673600"/>
            <a:ext cx="38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Without Protocols</a:t>
            </a:r>
            <a:endParaRPr b="1" sz="32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1742" y="5258376"/>
            <a:ext cx="1354141" cy="1363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900" y="0"/>
            <a:ext cx="1021644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2"/>
          <p:cNvSpPr txBox="1"/>
          <p:nvPr/>
        </p:nvSpPr>
        <p:spPr>
          <a:xfrm>
            <a:off x="281871" y="4673600"/>
            <a:ext cx="376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With</a:t>
            </a:r>
            <a:r>
              <a:rPr b="1" lang="en-US" sz="32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32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Protocols!</a:t>
            </a:r>
            <a:endParaRPr b="1" sz="32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375" y="5174864"/>
            <a:ext cx="1659543" cy="165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500" y="0"/>
            <a:ext cx="1027706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1038553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4"/>
          <p:cNvSpPr/>
          <p:nvPr/>
        </p:nvSpPr>
        <p:spPr>
          <a:xfrm>
            <a:off x="576072" y="5084064"/>
            <a:ext cx="11000231" cy="121559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4"/>
          <p:cNvSpPr txBox="1"/>
          <p:nvPr/>
        </p:nvSpPr>
        <p:spPr>
          <a:xfrm>
            <a:off x="594351" y="5184031"/>
            <a:ext cx="1100023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yper</a:t>
            </a:r>
            <a:r>
              <a:rPr lang="en-US" sz="600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 </a:t>
            </a:r>
            <a:r>
              <a:rPr lang="en-US" sz="600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ransfer </a:t>
            </a:r>
            <a:r>
              <a:rPr lang="en-US" sz="600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rotocol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7300"/>
            <a:ext cx="12192000" cy="4318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5100"/>
            <a:ext cx="12192000" cy="6525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246" y="286889"/>
            <a:ext cx="11406554" cy="633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7130375" cy="4924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36979" y="1385491"/>
            <a:ext cx="8155021" cy="5472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" y="0"/>
            <a:ext cx="1164697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C4E0B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entury Gothic"/>
              <a:buNone/>
            </a:pPr>
            <a:r>
              <a:rPr lang="en-US" sz="5400">
                <a:latin typeface="Century Gothic"/>
                <a:ea typeface="Century Gothic"/>
                <a:cs typeface="Century Gothic"/>
                <a:sym typeface="Century Gothic"/>
              </a:rPr>
              <a:t>Thanks to Our Sponsors!</a:t>
            </a:r>
            <a:endParaRPr sz="5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3093017"/>
            <a:ext cx="5482492" cy="1356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30644" y="1701984"/>
            <a:ext cx="3731846" cy="3731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92941"/>
            </a:schemeClr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147" y="0"/>
            <a:ext cx="678170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1"/>
          <p:cNvSpPr/>
          <p:nvPr/>
        </p:nvSpPr>
        <p:spPr>
          <a:xfrm>
            <a:off x="4911047" y="5845995"/>
            <a:ext cx="2928135" cy="92981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HTTP</a:t>
            </a:r>
            <a:endParaRPr b="1" sz="40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12192000" cy="4261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22400"/>
            <a:ext cx="12192000" cy="399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97000"/>
            <a:ext cx="12192000" cy="4042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09700"/>
            <a:ext cx="12192000" cy="4020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97000"/>
            <a:ext cx="12192000" cy="4042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720" y="468923"/>
            <a:ext cx="11918279" cy="6040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Today’s Schedule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3"/>
          <p:cNvSpPr txBox="1"/>
          <p:nvPr>
            <p:ph idx="1" type="body"/>
          </p:nvPr>
        </p:nvSpPr>
        <p:spPr>
          <a:xfrm>
            <a:off x="838200" y="111350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Welcome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Overview of Web Programming (Talk)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Hands-On Workshops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Lunch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MOAR Hands-on Workshops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Sunday?</a:t>
            </a:r>
            <a:endParaRPr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1" y="2769622"/>
            <a:ext cx="5791200" cy="408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3600"/>
            <a:ext cx="12192001" cy="5114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0100" y="0"/>
            <a:ext cx="803928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85800"/>
            <a:ext cx="12192000" cy="5481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3"/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Client Side Technologies</a:t>
            </a:r>
            <a:endParaRPr sz="6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6" name="Google Shape;30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76174" y="1600200"/>
            <a:ext cx="4439652" cy="443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568" y="1236851"/>
            <a:ext cx="11758865" cy="527221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Let’s Build a House</a:t>
            </a:r>
            <a:endParaRPr sz="6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627" y="1838223"/>
            <a:ext cx="11186747" cy="49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5"/>
          <p:cNvSpPr/>
          <p:nvPr/>
        </p:nvSpPr>
        <p:spPr>
          <a:xfrm>
            <a:off x="1" y="0"/>
            <a:ext cx="1219200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HTML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yper</a:t>
            </a: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 </a:t>
            </a: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arkup </a:t>
            </a: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anguage</a:t>
            </a:r>
            <a:endParaRPr sz="5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000" y="0"/>
            <a:ext cx="104013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40547"/>
            <a:ext cx="12192000" cy="4376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701" y="2451590"/>
            <a:ext cx="11912600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8"/>
          <p:cNvSpPr/>
          <p:nvPr/>
        </p:nvSpPr>
        <p:spPr>
          <a:xfrm>
            <a:off x="1" y="0"/>
            <a:ext cx="1219200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CSS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ascading </a:t>
            </a: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tyle  </a:t>
            </a:r>
            <a:r>
              <a:rPr b="1"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en-US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heets</a:t>
            </a:r>
            <a:endParaRPr sz="5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10382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General Info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4"/>
          <p:cNvSpPr txBox="1"/>
          <p:nvPr>
            <p:ph idx="1" type="body"/>
          </p:nvPr>
        </p:nvSpPr>
        <p:spPr>
          <a:xfrm>
            <a:off x="838200" y="149782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Wifi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Name:      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rsGuest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password: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rewardSyle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Bathrooms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Chrome Installed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5" name="Google Shape;11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1" y="2769622"/>
            <a:ext cx="5791200" cy="408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0"/>
            <a:ext cx="103441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10382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"/>
          <p:cNvSpPr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</a:t>
            </a: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ava</a:t>
            </a:r>
            <a:r>
              <a:rPr b="1"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en-US" sz="6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cript</a:t>
            </a:r>
            <a:endParaRPr sz="5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4" name="Google Shape;36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9010" y="1471412"/>
            <a:ext cx="7993982" cy="5093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2044" y="883599"/>
            <a:ext cx="8128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3"/>
          <p:cNvSpPr txBox="1"/>
          <p:nvPr>
            <p:ph idx="1" type="body"/>
          </p:nvPr>
        </p:nvSpPr>
        <p:spPr>
          <a:xfrm>
            <a:off x="3888137" y="2337068"/>
            <a:ext cx="3826790" cy="10415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200"/>
              <a:buNone/>
            </a:pPr>
            <a:r>
              <a:rPr b="1" lang="en-US" sz="72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Live!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72" name="Google Shape;372;p43"/>
          <p:cNvSpPr txBox="1"/>
          <p:nvPr>
            <p:ph type="title"/>
          </p:nvPr>
        </p:nvSpPr>
        <p:spPr>
          <a:xfrm>
            <a:off x="0" y="0"/>
            <a:ext cx="12192000" cy="1006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rPr lang="en-US" sz="6600">
                <a:latin typeface="Century Gothic"/>
                <a:ea typeface="Century Gothic"/>
                <a:cs typeface="Century Gothic"/>
                <a:sym typeface="Century Gothic"/>
              </a:rPr>
              <a:t>JavaScript</a:t>
            </a:r>
            <a:endParaRPr sz="5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rPr lang="en-US" sz="6600">
                <a:latin typeface="Century Gothic"/>
                <a:ea typeface="Century Gothic"/>
                <a:cs typeface="Century Gothic"/>
                <a:sym typeface="Century Gothic"/>
              </a:rPr>
              <a:t>To Sum Up…</a:t>
            </a:r>
            <a:endParaRPr sz="6600"/>
          </a:p>
        </p:txBody>
      </p:sp>
      <p:sp>
        <p:nvSpPr>
          <p:cNvPr id="379" name="Google Shape;379;p44"/>
          <p:cNvSpPr txBox="1"/>
          <p:nvPr>
            <p:ph idx="1" type="body"/>
          </p:nvPr>
        </p:nvSpPr>
        <p:spPr>
          <a:xfrm>
            <a:off x="838200" y="1825625"/>
            <a:ext cx="10515600" cy="36061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b="1" lang="en-US" sz="4000">
                <a:latin typeface="Century Gothic"/>
                <a:ea typeface="Century Gothic"/>
                <a:cs typeface="Century Gothic"/>
                <a:sym typeface="Century Gothic"/>
              </a:rPr>
              <a:t>Networks</a:t>
            </a:r>
            <a:r>
              <a:rPr lang="en-US" sz="4000">
                <a:latin typeface="Century Gothic"/>
                <a:ea typeface="Century Gothic"/>
                <a:cs typeface="Century Gothic"/>
                <a:sym typeface="Century Gothic"/>
              </a:rPr>
              <a:t>: Connect Devices</a:t>
            </a:r>
            <a:endParaRPr/>
          </a:p>
          <a:p>
            <a:pPr indent="-254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b="1" lang="en-US" sz="4000">
                <a:latin typeface="Century Gothic"/>
                <a:ea typeface="Century Gothic"/>
                <a:cs typeface="Century Gothic"/>
                <a:sym typeface="Century Gothic"/>
              </a:rPr>
              <a:t>Protocols</a:t>
            </a:r>
            <a:r>
              <a:rPr lang="en-US" sz="4000">
                <a:latin typeface="Century Gothic"/>
                <a:ea typeface="Century Gothic"/>
                <a:cs typeface="Century Gothic"/>
                <a:sym typeface="Century Gothic"/>
              </a:rPr>
              <a:t>: Aid Communication over</a:t>
            </a:r>
            <a:endParaRPr/>
          </a:p>
          <a:p>
            <a:pPr indent="-254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b="1" lang="en-US" sz="4000">
                <a:latin typeface="Century Gothic"/>
                <a:ea typeface="Century Gothic"/>
                <a:cs typeface="Century Gothic"/>
                <a:sym typeface="Century Gothic"/>
              </a:rPr>
              <a:t>HTTP</a:t>
            </a:r>
            <a:r>
              <a:rPr lang="en-US" sz="4000">
                <a:latin typeface="Century Gothic"/>
                <a:ea typeface="Century Gothic"/>
                <a:cs typeface="Century Gothic"/>
                <a:sym typeface="Century Gothic"/>
              </a:rPr>
              <a:t>: The Web Protocol</a:t>
            </a:r>
            <a:endParaRPr/>
          </a:p>
          <a:p>
            <a:pPr indent="-254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b="1" lang="en-US" sz="4000">
                <a:latin typeface="Century Gothic"/>
                <a:ea typeface="Century Gothic"/>
                <a:cs typeface="Century Gothic"/>
                <a:sym typeface="Century Gothic"/>
              </a:rPr>
              <a:t>Server Side</a:t>
            </a:r>
            <a:r>
              <a:rPr lang="en-US" sz="4000">
                <a:latin typeface="Century Gothic"/>
                <a:ea typeface="Century Gothic"/>
                <a:cs typeface="Century Gothic"/>
                <a:sym typeface="Century Gothic"/>
              </a:rPr>
              <a:t>: Web Servers and Databases</a:t>
            </a:r>
            <a:endParaRPr/>
          </a:p>
          <a:p>
            <a:pPr indent="-254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b="1" lang="en-US" sz="4000">
                <a:latin typeface="Century Gothic"/>
                <a:ea typeface="Century Gothic"/>
                <a:cs typeface="Century Gothic"/>
                <a:sym typeface="Century Gothic"/>
              </a:rPr>
              <a:t>Client Side</a:t>
            </a:r>
            <a:r>
              <a:rPr lang="en-US" sz="4000">
                <a:latin typeface="Century Gothic"/>
                <a:ea typeface="Century Gothic"/>
                <a:cs typeface="Century Gothic"/>
                <a:sym typeface="Century Gothic"/>
              </a:rPr>
              <a:t>: HTML, CSS, JS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Getting The Most Out Of This Weekend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2" name="Google Shape;122;p5"/>
          <p:cNvSpPr txBox="1"/>
          <p:nvPr>
            <p:ph idx="1" type="body"/>
          </p:nvPr>
        </p:nvSpPr>
        <p:spPr>
          <a:xfrm>
            <a:off x="838200" y="149782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Getting Comfortable with Being Uncomfortable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Ask Questions!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Open Learning Environment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3" name="Google Shape;12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1" y="2769622"/>
            <a:ext cx="5791200" cy="408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Overview of Web Programming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p6"/>
          <p:cNvSpPr txBox="1"/>
          <p:nvPr>
            <p:ph idx="1" type="body"/>
          </p:nvPr>
        </p:nvSpPr>
        <p:spPr>
          <a:xfrm>
            <a:off x="838200" y="13236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Computer Networks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Network Protocols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Web History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 and The Web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Web Servers &amp; Databases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Client-Side Technologies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1" name="Google Shape;13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1" y="2769622"/>
            <a:ext cx="5791200" cy="408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type="title"/>
          </p:nvPr>
        </p:nvSpPr>
        <p:spPr>
          <a:xfrm>
            <a:off x="838200" y="3332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r>
              <a:rPr lang="en-US" sz="4800">
                <a:latin typeface="Century Gothic"/>
                <a:ea typeface="Century Gothic"/>
                <a:cs typeface="Century Gothic"/>
                <a:sym typeface="Century Gothic"/>
              </a:rPr>
              <a:t>Computer Networks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9713" y="1894375"/>
            <a:ext cx="9592574" cy="4584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464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2016-07-20T18:49:33Z</dcterms:created>
  <dc:creator>Tony Childs</dc:creator>
</cp:coreProperties>
</file>